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Open Sauce Bold" charset="1" panose="00000800000000000000"/>
      <p:regular r:id="rId20"/>
    </p:embeddedFont>
    <p:embeddedFont>
      <p:font typeface="Open Sauce" charset="1" panose="00000500000000000000"/>
      <p:regular r:id="rId21"/>
    </p:embeddedFont>
    <p:embeddedFont>
      <p:font typeface="Codec Pro ExtraBold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25.pn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13" Target="../media/image75.sv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svg" Type="http://schemas.openxmlformats.org/officeDocument/2006/relationships/image"/><Relationship Id="rId11" Target="../media/image85.png" Type="http://schemas.openxmlformats.org/officeDocument/2006/relationships/image"/><Relationship Id="rId12" Target="../media/image86.svg" Type="http://schemas.openxmlformats.org/officeDocument/2006/relationships/image"/><Relationship Id="rId13" Target="../media/image87.png" Type="http://schemas.openxmlformats.org/officeDocument/2006/relationships/image"/><Relationship Id="rId14" Target="../media/image88.sv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jpeg" Type="http://schemas.openxmlformats.org/officeDocument/2006/relationships/image"/><Relationship Id="rId6" Target="../media/image80.png" Type="http://schemas.openxmlformats.org/officeDocument/2006/relationships/image"/><Relationship Id="rId7" Target="../media/image81.jpeg" Type="http://schemas.openxmlformats.org/officeDocument/2006/relationships/image"/><Relationship Id="rId8" Target="../media/image82.jpe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gif" Type="http://schemas.openxmlformats.org/officeDocument/2006/relationships/image"/><Relationship Id="rId11" Target="../media/image19.gif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729772" y="880609"/>
            <a:ext cx="1193416" cy="68621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61059" y="2091404"/>
            <a:ext cx="14007345" cy="52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1"/>
              </a:lnSpc>
            </a:pPr>
            <a:r>
              <a:rPr lang="en-US" sz="10080" spc="-2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COMMUNITY</a:t>
            </a:r>
          </a:p>
          <a:p>
            <a:pPr algn="ctr">
              <a:lnSpc>
                <a:spcPts val="13911"/>
              </a:lnSpc>
            </a:pPr>
            <a:r>
              <a:rPr lang="en-US" sz="10080" spc="-2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WELLNESS</a:t>
            </a:r>
          </a:p>
          <a:p>
            <a:pPr algn="ctr">
              <a:lnSpc>
                <a:spcPts val="13911"/>
              </a:lnSpc>
            </a:pPr>
            <a:r>
              <a:rPr lang="en-US" sz="10080" spc="-2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CAMPAIGN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596" y="8584116"/>
            <a:ext cx="12848809" cy="43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393660" y="1547773"/>
            <a:ext cx="1865640" cy="2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CWC, INC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4434807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0732" y="528191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AEEA00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885381">
            <a:off x="12158125" y="763328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-18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timeline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48009" y="7074870"/>
            <a:ext cx="2556583" cy="44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-54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8009" y="5007539"/>
            <a:ext cx="2534389" cy="112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"/>
              </a:lnSpc>
            </a:pPr>
            <a:r>
              <a:rPr lang="en-US" sz="16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Issue of high crime rates in local communities and lack of protection from the law.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58648" y="7921982"/>
            <a:ext cx="2556583" cy="44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-54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0843" y="5459981"/>
            <a:ext cx="2534389" cy="141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"/>
              </a:lnSpc>
            </a:pPr>
            <a:r>
              <a:rPr lang="en-US" sz="16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Issue of teenage pregnancy in local secondary schools and education about HIV/AIDS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34228" y="6336601"/>
            <a:ext cx="2556583" cy="44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-54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Project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56422" y="3874600"/>
            <a:ext cx="2534389" cy="198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"/>
              </a:lnSpc>
            </a:pPr>
            <a:r>
              <a:rPr lang="en-US" sz="163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Community based program to teach young and elders how to read, ride and speak communication  language such as English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7337391" y="7248542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36286" y="2853600"/>
            <a:ext cx="8187907" cy="74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1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Campaign has already drafted a list of projects to combat with, to help manny communities grow. 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3118971"/>
            <a:ext cx="702508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spc="-17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4950" y="6252853"/>
            <a:ext cx="702508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Ways on how the campaign gains access to funds that keep the program running for the longest time.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16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16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167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16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59946" y="2189088"/>
            <a:ext cx="413212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2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Fellow Citizens belonging to the high class also contribute as little.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8188" y="4662542"/>
            <a:ext cx="413212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Big Companies Invest in the program, such as FNB, ABSA, Gift of the Givers, and many others that ensure that its communities do not perish due to Malaria.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70625" y="7434129"/>
            <a:ext cx="4132127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Funding Programs are initiated to ensure that all the needs like apparatus and to pay workers is always up.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-18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 to market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24704"/>
            <a:ext cx="3542623" cy="116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Formation of partnership with local presentations to allow us bring the campaign  so that people can be saved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24704"/>
            <a:ext cx="3542623" cy="145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Each week there be a mobile clinic to do checks up and reduce distance to hospitals since finance to limited in rural areas.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24704"/>
            <a:ext cx="3542623" cy="116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Announce on social media so that they know when and what time we will visit which community.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1033" y="7623671"/>
            <a:ext cx="2974893" cy="96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2783" spc="-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COLLABORATION COLLABORATION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-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mobile clinic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-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media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82178" y="948800"/>
            <a:ext cx="5150121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OUR ASK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285417" y="4601281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426816" y="5857197"/>
            <a:ext cx="2969056" cy="46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CWC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2178" y="3374703"/>
            <a:ext cx="4482343" cy="50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Purchase mosquito spraying equipment, diagnostic tools, and medical supplies.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82178" y="287855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Equipments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2178" y="4576982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Support logistical expenses for mobile healthcare clinics and outreach activities.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407665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Operation Costs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2178" y="6051354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Support ongoing training and capacity building for medical staff and community health workers.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2178" y="548434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Staff Salary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2178" y="7513865"/>
            <a:ext cx="4482343" cy="230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Seek partnerships with donors and stakeholders to diversify funding sources and secure continuous support.</a:t>
            </a:r>
          </a:p>
          <a:p>
            <a:pPr algn="l">
              <a:lnSpc>
                <a:spcPts val="2055"/>
              </a:lnSpc>
            </a:pPr>
          </a:p>
          <a:p>
            <a:pPr algn="l"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Establish a reserve fund for emergency response and unforeseen operational challenges.</a:t>
            </a:r>
          </a:p>
          <a:p>
            <a:pPr algn="l">
              <a:lnSpc>
                <a:spcPts val="2055"/>
              </a:lnSpc>
            </a:pP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82178" y="694685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2318" spc="227">
                <a:solidFill>
                  <a:srgbClr val="397D5A"/>
                </a:solidFill>
                <a:latin typeface="Open Sauce"/>
                <a:ea typeface="Open Sauce"/>
                <a:cs typeface="Open Sauce"/>
                <a:sym typeface="Open Sauce"/>
              </a:rPr>
              <a:t>Sustainability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82178" y="2218890"/>
            <a:ext cx="4193516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Objectivs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6559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373807" y="3546664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-7777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4906782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8525761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588519" y="3546664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2474" t="0" r="-4461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076812" y="3546664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t="0" r="-2464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214474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231988" y="3546664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9889" r="223" b="-4038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49317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Remy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Marsh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3861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Founder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76812" y="6423761"/>
            <a:ext cx="25166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Everest Cantu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84084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Marketing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8519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Drew Holloway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3063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Researcher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07498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Morgan Maxwell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2042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  <a:ea typeface="Open Sauce"/>
                <a:cs typeface="Open Sauce"/>
                <a:sym typeface="Open Sauce"/>
              </a:rPr>
              <a:t>Doctors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Our Team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6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6374" y="-109303"/>
            <a:ext cx="7942168" cy="139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-16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statistics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3132" y="177075"/>
            <a:ext cx="5741759" cy="857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4699" indent="-312349" lvl="1">
              <a:lnSpc>
                <a:spcPts val="3992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Globally in 2022, there were an estimated 249 million malaria cases and 608 000 malaria deaths in 85 countries.</a:t>
            </a:r>
          </a:p>
          <a:p>
            <a:pPr algn="l" marL="624699" indent="-312349" lvl="1">
              <a:lnSpc>
                <a:spcPts val="3992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WHO African Region carries a disproportionately high share of the global malaria burden.</a:t>
            </a:r>
          </a:p>
          <a:p>
            <a:pPr algn="l" marL="624699" indent="-312349" lvl="1">
              <a:lnSpc>
                <a:spcPts val="3992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 2022, the Region was home to 94% of malaria cases (233 million) and 95% (580 000) of malaria deaths.</a:t>
            </a:r>
          </a:p>
          <a:p>
            <a:pPr algn="l" marL="624699" indent="-312349" lvl="1">
              <a:lnSpc>
                <a:spcPts val="3992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Children under 5 accounted for about 80% of all malaria deaths in the Region.</a:t>
            </a:r>
          </a:p>
          <a:p>
            <a:pPr algn="l">
              <a:lnSpc>
                <a:spcPts val="39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20779"/>
            <a:ext cx="7202160" cy="324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52"/>
              </a:lnSpc>
              <a:spcBef>
                <a:spcPct val="0"/>
              </a:spcBef>
            </a:pPr>
            <a:r>
              <a:rPr lang="en-US" sz="19168" spc="-38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95%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68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31110" y="3766385"/>
            <a:ext cx="1400485" cy="2789831"/>
            <a:chOff x="0" y="0"/>
            <a:chExt cx="368852" cy="734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734770"/>
            </a:xfrm>
            <a:custGeom>
              <a:avLst/>
              <a:gdLst/>
              <a:ahLst/>
              <a:cxnLst/>
              <a:rect r="r" b="b" t="t" l="l"/>
              <a:pathLst>
                <a:path h="734770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734770"/>
                  </a:lnTo>
                  <a:lnTo>
                    <a:pt x="0" y="734770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753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850763" y="3943194"/>
            <a:ext cx="477154" cy="69657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980992" y="1036994"/>
            <a:ext cx="7416941" cy="167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02"/>
              </a:lnSpc>
            </a:pPr>
            <a:r>
              <a:rPr lang="en-US" sz="9856" spc="-19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2743" y="4108093"/>
            <a:ext cx="93721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-8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2743" y="5415093"/>
            <a:ext cx="93721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-8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01611" y="4166968"/>
            <a:ext cx="6326306" cy="47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O</a:t>
            </a: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UTBREAK OF MALARIA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1611" y="5493846"/>
            <a:ext cx="6612432" cy="45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0"/>
              </a:lnSpc>
            </a:pPr>
            <a:r>
              <a:rPr lang="en-US" sz="27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LIMITED HELTHCARE RESOURCES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-5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MSC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-5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WPC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-5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HECE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887364" y="7891202"/>
            <a:ext cx="1542707" cy="121102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508627" y="5501099"/>
            <a:ext cx="1515383" cy="203407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904808" y="7377531"/>
            <a:ext cx="1448950" cy="1637232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926744" y="924982"/>
            <a:ext cx="11552977" cy="116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-13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0975" y="4054766"/>
            <a:ext cx="3360904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Mosquitos Spraying Campaign, with the right friendly environment and to people chemicals.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8875" y="4052061"/>
            <a:ext cx="6254887" cy="101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Water Purifications Campaign to clean available water to reduce/ nor control the population of malaria-carrying mosquitos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0758" y="4054766"/>
            <a:ext cx="3360904" cy="272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Health Educational Programs to teach about the dangers of Mosquitoes, ways to prevent the spreading of malaria, and ways to get help if one is sick or showing symptoms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1701862" y="3598666"/>
            <a:ext cx="4824375" cy="636748"/>
            <a:chOff x="0" y="0"/>
            <a:chExt cx="1270617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0617" cy="167703"/>
            </a:xfrm>
            <a:custGeom>
              <a:avLst/>
              <a:gdLst/>
              <a:ahLst/>
              <a:cxnLst/>
              <a:rect r="r" b="b" t="t" l="l"/>
              <a:pathLst>
                <a:path h="167703" w="1270617">
                  <a:moveTo>
                    <a:pt x="0" y="0"/>
                  </a:moveTo>
                  <a:lnTo>
                    <a:pt x="1270617" y="0"/>
                  </a:lnTo>
                  <a:lnTo>
                    <a:pt x="1270617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70617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-5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MSC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79566" y="3220425"/>
            <a:ext cx="10300533" cy="1923075"/>
            <a:chOff x="0" y="0"/>
            <a:chExt cx="1989200" cy="3713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9200" cy="371377"/>
            </a:xfrm>
            <a:custGeom>
              <a:avLst/>
              <a:gdLst/>
              <a:ahLst/>
              <a:cxnLst/>
              <a:rect r="r" b="b" t="t" l="l"/>
              <a:pathLst>
                <a:path h="371377" w="1989200">
                  <a:moveTo>
                    <a:pt x="0" y="0"/>
                  </a:moveTo>
                  <a:lnTo>
                    <a:pt x="1989200" y="0"/>
                  </a:lnTo>
                  <a:lnTo>
                    <a:pt x="1989200" y="371377"/>
                  </a:lnTo>
                  <a:lnTo>
                    <a:pt x="0" y="3713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989200" cy="39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60950" y="5210175"/>
            <a:ext cx="4473739" cy="636748"/>
            <a:chOff x="0" y="0"/>
            <a:chExt cx="1178269" cy="167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-5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 CELLS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69" y="6754578"/>
            <a:ext cx="8607122" cy="2808103"/>
            <a:chOff x="0" y="0"/>
            <a:chExt cx="1662175" cy="5422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175" cy="542290"/>
            </a:xfrm>
            <a:custGeom>
              <a:avLst/>
              <a:gdLst/>
              <a:ahLst/>
              <a:cxnLst/>
              <a:rect r="r" b="b" t="t" l="l"/>
              <a:pathLst>
                <a:path h="542290" w="1662175">
                  <a:moveTo>
                    <a:pt x="0" y="0"/>
                  </a:moveTo>
                  <a:lnTo>
                    <a:pt x="1662175" y="0"/>
                  </a:lnTo>
                  <a:lnTo>
                    <a:pt x="1662175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662175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853661"/>
            <a:ext cx="3950866" cy="5475566"/>
          </a:xfrm>
          <a:custGeom>
            <a:avLst/>
            <a:gdLst/>
            <a:ahLst/>
            <a:cxnLst/>
            <a:rect r="r" b="b" t="t" l="l"/>
            <a:pathLst>
              <a:path h="5475566" w="3950866">
                <a:moveTo>
                  <a:pt x="0" y="0"/>
                </a:moveTo>
                <a:lnTo>
                  <a:pt x="3950866" y="0"/>
                </a:lnTo>
                <a:lnTo>
                  <a:pt x="3950866" y="5475567"/>
                </a:lnTo>
                <a:lnTo>
                  <a:pt x="0" y="5475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983" t="-9003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49093" y="5913598"/>
            <a:ext cx="9538907" cy="5699497"/>
          </a:xfrm>
          <a:custGeom>
            <a:avLst/>
            <a:gdLst/>
            <a:ahLst/>
            <a:cxnLst/>
            <a:rect r="r" b="b" t="t" l="l"/>
            <a:pathLst>
              <a:path h="5699497" w="9538907">
                <a:moveTo>
                  <a:pt x="0" y="0"/>
                </a:moveTo>
                <a:lnTo>
                  <a:pt x="9538907" y="0"/>
                </a:lnTo>
                <a:lnTo>
                  <a:pt x="9538907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89116" y="3500227"/>
            <a:ext cx="9845574" cy="109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981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TRAINED OFFICIALS SPRAYING IN RURAL REGIONS TO HELP REDUCE THE SPREADING OF MALARIA AND REDUCE THE MALARIA    CARRYING-MOSQUITOES.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90281" y="-123825"/>
            <a:ext cx="10906040" cy="134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-16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0334" y="6947880"/>
            <a:ext cx="8365592" cy="239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2422" indent="-211211" lvl="1">
              <a:lnSpc>
                <a:spcPts val="2700"/>
              </a:lnSpc>
              <a:buFont typeface="Arial"/>
              <a:buChar char="•"/>
            </a:pPr>
            <a:r>
              <a:rPr lang="en-US" sz="19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Qualified nurses and Doctors doing home checkups to teach and do medical checkups to ensure that the spread and the virus of malaria and contained</a:t>
            </a:r>
          </a:p>
          <a:p>
            <a:pPr algn="l">
              <a:lnSpc>
                <a:spcPts val="2700"/>
              </a:lnSpc>
            </a:pPr>
          </a:p>
          <a:p>
            <a:pPr algn="l" marL="422422" indent="-211211" lvl="1">
              <a:lnSpc>
                <a:spcPts val="2700"/>
              </a:lnSpc>
              <a:buFont typeface="Arial"/>
              <a:buChar char="•"/>
            </a:pPr>
            <a:r>
              <a:rPr lang="en-US" sz="19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Providing unlimited resources of medication to locals to ensure that everyone receives treatment and also teaching the ways to ensure people stay safe.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1002" y="1162050"/>
            <a:ext cx="4883523" cy="256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3"/>
              </a:lnSpc>
            </a:pPr>
            <a:r>
              <a:rPr lang="en-US" sz="9431" spc="-18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target    market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766048"/>
            <a:ext cx="6162866" cy="112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974" indent="-237987" lvl="1">
              <a:lnSpc>
                <a:spcPts val="3042"/>
              </a:lnSpc>
              <a:buFont typeface="Arial"/>
              <a:buChar char="•"/>
            </a:pPr>
            <a:r>
              <a:rPr lang="en-US" sz="2204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Rural areas in South Africa as a Starter that have high number recorded of Malaria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951" y="6062865"/>
            <a:ext cx="6162866" cy="158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9" lvl="1">
              <a:lnSpc>
                <a:spcPts val="3160"/>
              </a:lnSpc>
              <a:buFont typeface="Arial"/>
              <a:buChar char="•"/>
            </a:pPr>
            <a:r>
              <a:rPr lang="en-US" sz="229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Program caters any people that is is suffering from the deadly virus of Malaria, but the main goal is to help the rurals due to limited resource reasons.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8723" y="6561861"/>
            <a:ext cx="4135657" cy="67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030" spc="-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customers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09722" y="4263643"/>
            <a:ext cx="5286305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Chart comparing different areas with rural areas based on the recorded number of Malaria infections.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23956" y="841975"/>
            <a:ext cx="6947966" cy="6386629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950948">
            <a:off x="-2669950" y="6007972"/>
            <a:ext cx="20843800" cy="12430485"/>
          </a:xfrm>
          <a:custGeom>
            <a:avLst/>
            <a:gdLst/>
            <a:ahLst/>
            <a:cxnLst/>
            <a:rect r="r" b="b" t="t" l="l"/>
            <a:pathLst>
              <a:path h="12430485" w="20843800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0709722" y="3944860"/>
            <a:ext cx="15156557" cy="0"/>
          </a:xfrm>
          <a:prstGeom prst="line">
            <a:avLst/>
          </a:prstGeom>
          <a:ln cap="flat" w="76200">
            <a:solidFill>
              <a:srgbClr val="1068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709722" y="1774408"/>
            <a:ext cx="547397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-1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MARKET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9722" y="2620250"/>
            <a:ext cx="547397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spc="-13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SIZE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42605" y="3407052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718" y="6893588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57317"/>
            <a:ext cx="7373777" cy="5068331"/>
            <a:chOff x="0" y="0"/>
            <a:chExt cx="1942065" cy="13348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2065" cy="1334869"/>
            </a:xfrm>
            <a:custGeom>
              <a:avLst/>
              <a:gdLst/>
              <a:ahLst/>
              <a:cxnLst/>
              <a:rect r="r" b="b" t="t" l="l"/>
              <a:pathLst>
                <a:path h="1334869" w="1942065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79113" y="687305"/>
            <a:ext cx="12329775" cy="1730229"/>
            <a:chOff x="0" y="0"/>
            <a:chExt cx="3247348" cy="455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348" cy="455698"/>
            </a:xfrm>
            <a:custGeom>
              <a:avLst/>
              <a:gdLst/>
              <a:ahLst/>
              <a:cxnLst/>
              <a:rect r="r" b="b" t="t" l="l"/>
              <a:pathLst>
                <a:path h="455698" w="324734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DFBFB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85523" y="3357317"/>
            <a:ext cx="7373777" cy="5068331"/>
            <a:chOff x="0" y="0"/>
            <a:chExt cx="1942065" cy="13348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42065" cy="1334869"/>
            </a:xfrm>
            <a:custGeom>
              <a:avLst/>
              <a:gdLst/>
              <a:ahLst/>
              <a:cxnLst/>
              <a:rect r="r" b="b" t="t" l="l"/>
              <a:pathLst>
                <a:path h="1334869" w="1942065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285782" y="2417534"/>
            <a:ext cx="859614" cy="1291769"/>
          </a:xfrm>
          <a:custGeom>
            <a:avLst/>
            <a:gdLst/>
            <a:ahLst/>
            <a:cxnLst/>
            <a:rect r="r" b="b" t="t" l="l"/>
            <a:pathLst>
              <a:path h="1291769" w="859614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17916" y="904875"/>
            <a:ext cx="13252168" cy="111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4"/>
              </a:lnSpc>
            </a:pPr>
            <a:r>
              <a:rPr lang="en-US" sz="6524" spc="-13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competition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507015"/>
            <a:ext cx="7373777" cy="204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15537" indent="-157768" lvl="1">
              <a:lnSpc>
                <a:spcPts val="2046"/>
              </a:lnSpc>
              <a:buFont typeface="Arial"/>
              <a:buChar char="•"/>
            </a:pPr>
            <a:r>
              <a:rPr lang="en-US" sz="146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Limited Healthcare Access: Difficulty in reaching remote rural populations with healthcare services, including diagnosis and treatment of malaria.</a:t>
            </a:r>
          </a:p>
          <a:p>
            <a:pPr algn="ctr" marL="315537" indent="-157768" lvl="1">
              <a:lnSpc>
                <a:spcPts val="2046"/>
              </a:lnSpc>
              <a:buFont typeface="Arial"/>
              <a:buChar char="•"/>
            </a:pPr>
            <a:r>
              <a:rPr lang="en-US" sz="146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Logistical Issues: Challenges in distributing insecticide-treated bed nets (ITNs) and medications due to poor infrastructure and transportation networks.</a:t>
            </a:r>
          </a:p>
          <a:p>
            <a:pPr algn="ctr" marL="315537" indent="-157768" lvl="1">
              <a:lnSpc>
                <a:spcPts val="2046"/>
              </a:lnSpc>
              <a:buFont typeface="Arial"/>
              <a:buChar char="•"/>
            </a:pPr>
            <a:r>
              <a:rPr lang="en-US" sz="146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Community Engagement: Low participation and compliance with preventive measures such as ITN use and indoor residual spraying (IRS) due to lack of awareness or cultural beliefs.</a:t>
            </a:r>
          </a:p>
          <a:p>
            <a:pPr algn="ctr">
              <a:lnSpc>
                <a:spcPts val="2046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980481" y="5306561"/>
            <a:ext cx="7373777" cy="249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2911" indent="-191455" lvl="1">
              <a:lnSpc>
                <a:spcPts val="2482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Sustainability: Difficulty in sustaining mosquito control efforts over time due to fluctuating funding and resources.</a:t>
            </a:r>
          </a:p>
          <a:p>
            <a:pPr algn="ctr" marL="382911" indent="-191455" lvl="1">
              <a:lnSpc>
                <a:spcPts val="2482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Healthcare Delivery: Inadequate healthcare facilities and trained personnel in rural areas to manage malaria cases effectively.</a:t>
            </a:r>
          </a:p>
          <a:p>
            <a:pPr algn="ctr" marL="382911" indent="-191455" lvl="1">
              <a:lnSpc>
                <a:spcPts val="2482"/>
              </a:lnSpc>
              <a:buFont typeface="Arial"/>
              <a:buChar char="•"/>
            </a:pPr>
            <a:r>
              <a:rPr lang="en-US" sz="177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Environmental Factors: Persistent mosquito breeding sites and environmental conditions conducive to malaria transmission, challenging efforts to reduce mosquito populations.</a:t>
            </a:r>
          </a:p>
          <a:p>
            <a:pPr algn="ctr">
              <a:lnSpc>
                <a:spcPts val="248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517916" y="3635457"/>
            <a:ext cx="4156254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rural malaria prevention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50189" y="3619269"/>
            <a:ext cx="4156254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malaria eradication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142605" y="2417534"/>
            <a:ext cx="859614" cy="1291769"/>
          </a:xfrm>
          <a:custGeom>
            <a:avLst/>
            <a:gdLst/>
            <a:ahLst/>
            <a:cxnLst/>
            <a:rect r="r" b="b" t="t" l="l"/>
            <a:pathLst>
              <a:path h="1291769" w="859614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81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700227"/>
            <a:chOff x="0" y="0"/>
            <a:chExt cx="4274726" cy="1764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64669"/>
            </a:xfrm>
            <a:custGeom>
              <a:avLst/>
              <a:gdLst/>
              <a:ahLst/>
              <a:cxnLst/>
              <a:rect r="r" b="b" t="t" l="l"/>
              <a:pathLst>
                <a:path h="176466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FDFBFB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123D3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2993" y="3156442"/>
            <a:ext cx="417900" cy="428815"/>
          </a:xfrm>
          <a:custGeom>
            <a:avLst/>
            <a:gdLst/>
            <a:ahLst/>
            <a:cxnLst/>
            <a:rect r="r" b="b" t="t" l="l"/>
            <a:pathLst>
              <a:path h="428815" w="417900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46042" y="3815355"/>
            <a:ext cx="1379591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service offered by Community Wellness Campaign will be available 27/7 by those in need or in case of emergency.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36155" y="633037"/>
            <a:ext cx="6959898" cy="84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4935" spc="-98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competition advantage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07873"/>
            <a:ext cx="17259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042" y="3019060"/>
            <a:ext cx="658022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service availability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46042" y="5631455"/>
            <a:ext cx="658022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spc="-7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engagement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46042" y="6430285"/>
            <a:ext cx="1379591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Through Community engagement each week, we are able to combat the spread and teach about the Malaria virus and how to combat it on daily basis.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82993" y="5768838"/>
            <a:ext cx="417900" cy="428815"/>
          </a:xfrm>
          <a:custGeom>
            <a:avLst/>
            <a:gdLst/>
            <a:ahLst/>
            <a:cxnLst/>
            <a:rect r="r" b="b" t="t" l="l"/>
            <a:pathLst>
              <a:path h="428815" w="417900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DAGKUUbOLzo</dc:identifier>
  <dcterms:modified xsi:type="dcterms:W3CDTF">2011-08-01T06:04:30Z</dcterms:modified>
  <cp:revision>1</cp:revision>
  <dc:title>COMMUNITY WELLNESS</dc:title>
</cp:coreProperties>
</file>